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59" d="100"/>
          <a:sy n="59" d="100"/>
        </p:scale>
        <p:origin x="56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0DA3C9-8D07-4E7F-B48A-0964C9B05E10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913664B-B058-42A9-8409-FE764C05B2BB}">
      <dgm:prSet phldrT="[Tekst]" custT="1"/>
      <dgm:spPr/>
      <dgm:t>
        <a:bodyPr/>
        <a:lstStyle/>
        <a:p>
          <a:endParaRPr lang="da-DK" sz="1800"/>
        </a:p>
        <a:p>
          <a:r>
            <a:rPr lang="da-DK" sz="1700"/>
            <a:t>Policy</a:t>
          </a:r>
        </a:p>
      </dgm:t>
    </dgm:pt>
    <dgm:pt modelId="{47A4DB1E-4620-4D89-A05E-187F9AA80176}" type="parTrans" cxnId="{EFB0DF3A-8BAF-4FC6-819A-A40DADD15EB4}">
      <dgm:prSet/>
      <dgm:spPr/>
      <dgm:t>
        <a:bodyPr/>
        <a:lstStyle/>
        <a:p>
          <a:endParaRPr lang="da-DK"/>
        </a:p>
      </dgm:t>
    </dgm:pt>
    <dgm:pt modelId="{25B8E600-F081-4103-9739-A2B9E672C28B}" type="sibTrans" cxnId="{EFB0DF3A-8BAF-4FC6-819A-A40DADD15EB4}">
      <dgm:prSet/>
      <dgm:spPr/>
      <dgm:t>
        <a:bodyPr/>
        <a:lstStyle/>
        <a:p>
          <a:endParaRPr lang="da-DK"/>
        </a:p>
      </dgm:t>
    </dgm:pt>
    <dgm:pt modelId="{F59055CC-22B0-4FC2-A2E0-9F4E9684A10D}">
      <dgm:prSet phldrT="[Tekst]" custT="1"/>
      <dgm:spPr/>
      <dgm:t>
        <a:bodyPr/>
        <a:lstStyle/>
        <a:p>
          <a:r>
            <a:rPr lang="da-DK" sz="1700"/>
            <a:t>Userinterface/experience</a:t>
          </a:r>
        </a:p>
      </dgm:t>
    </dgm:pt>
    <dgm:pt modelId="{D69B547F-625F-4EBF-A723-E714676770AE}" type="parTrans" cxnId="{3E1B3CB8-4C57-4958-A458-B85D976D7B67}">
      <dgm:prSet/>
      <dgm:spPr/>
      <dgm:t>
        <a:bodyPr/>
        <a:lstStyle/>
        <a:p>
          <a:endParaRPr lang="da-DK"/>
        </a:p>
      </dgm:t>
    </dgm:pt>
    <dgm:pt modelId="{03DEFC50-5829-4169-90E1-7A21EA587867}" type="sibTrans" cxnId="{3E1B3CB8-4C57-4958-A458-B85D976D7B67}">
      <dgm:prSet/>
      <dgm:spPr/>
      <dgm:t>
        <a:bodyPr/>
        <a:lstStyle/>
        <a:p>
          <a:endParaRPr lang="da-DK"/>
        </a:p>
      </dgm:t>
    </dgm:pt>
    <dgm:pt modelId="{6970BB30-102D-4CB2-9534-F24B3D41C93C}">
      <dgm:prSet phldrT="[Tekst]" custT="1"/>
      <dgm:spPr/>
      <dgm:t>
        <a:bodyPr/>
        <a:lstStyle/>
        <a:p>
          <a:r>
            <a:rPr lang="da-DK" sz="1700"/>
            <a:t>Infrastructure</a:t>
          </a:r>
        </a:p>
      </dgm:t>
    </dgm:pt>
    <dgm:pt modelId="{CFC23483-FB08-42A6-912D-8D2E97E0A425}" type="parTrans" cxnId="{65EBC19E-0C96-42DF-A370-C6049C5E0CAA}">
      <dgm:prSet/>
      <dgm:spPr/>
      <dgm:t>
        <a:bodyPr/>
        <a:lstStyle/>
        <a:p>
          <a:endParaRPr lang="da-DK"/>
        </a:p>
      </dgm:t>
    </dgm:pt>
    <dgm:pt modelId="{3EC5A1D5-7172-4B50-8F6C-55957A163CD8}" type="sibTrans" cxnId="{65EBC19E-0C96-42DF-A370-C6049C5E0CAA}">
      <dgm:prSet/>
      <dgm:spPr/>
      <dgm:t>
        <a:bodyPr/>
        <a:lstStyle/>
        <a:p>
          <a:endParaRPr lang="da-DK"/>
        </a:p>
      </dgm:t>
    </dgm:pt>
    <dgm:pt modelId="{450C34E6-1DEA-4773-8303-C994F22B240E}">
      <dgm:prSet phldrT="[Tekst]" custT="1"/>
      <dgm:spPr/>
      <dgm:t>
        <a:bodyPr/>
        <a:lstStyle/>
        <a:p>
          <a:r>
            <a:rPr lang="da-DK" sz="1700" err="1"/>
            <a:t>Incentives</a:t>
          </a:r>
          <a:endParaRPr lang="da-DK" sz="1700"/>
        </a:p>
      </dgm:t>
    </dgm:pt>
    <dgm:pt modelId="{4ED4F6C3-5E5D-4B3C-AEA2-0AC4CF4E8FB9}" type="parTrans" cxnId="{73575A78-0AF9-4676-AD6B-7F9197B3DBDF}">
      <dgm:prSet/>
      <dgm:spPr/>
      <dgm:t>
        <a:bodyPr/>
        <a:lstStyle/>
        <a:p>
          <a:endParaRPr lang="da-DK"/>
        </a:p>
      </dgm:t>
    </dgm:pt>
    <dgm:pt modelId="{403A2EA0-1F32-42E3-8EEB-E018319E7924}" type="sibTrans" cxnId="{73575A78-0AF9-4676-AD6B-7F9197B3DBDF}">
      <dgm:prSet/>
      <dgm:spPr/>
      <dgm:t>
        <a:bodyPr/>
        <a:lstStyle/>
        <a:p>
          <a:endParaRPr lang="da-DK"/>
        </a:p>
      </dgm:t>
    </dgm:pt>
    <dgm:pt modelId="{F07B4575-2BE6-4E93-AFC9-220A59E8CF3D}">
      <dgm:prSet phldrT="[Tekst]" custT="1"/>
      <dgm:spPr/>
      <dgm:t>
        <a:bodyPr/>
        <a:lstStyle/>
        <a:p>
          <a:r>
            <a:rPr lang="da-DK" sz="1700"/>
            <a:t>Communities</a:t>
          </a:r>
        </a:p>
      </dgm:t>
    </dgm:pt>
    <dgm:pt modelId="{2A6CD6EF-A69C-43FD-AD2A-7274D9569976}" type="parTrans" cxnId="{D04E0111-738C-465A-A9B5-58561A6C472E}">
      <dgm:prSet/>
      <dgm:spPr/>
      <dgm:t>
        <a:bodyPr/>
        <a:lstStyle/>
        <a:p>
          <a:endParaRPr lang="da-DK"/>
        </a:p>
      </dgm:t>
    </dgm:pt>
    <dgm:pt modelId="{78AD9F7C-3853-46B7-8A16-2A8F66628CAC}" type="sibTrans" cxnId="{D04E0111-738C-465A-A9B5-58561A6C472E}">
      <dgm:prSet/>
      <dgm:spPr/>
      <dgm:t>
        <a:bodyPr/>
        <a:lstStyle/>
        <a:p>
          <a:endParaRPr lang="da-DK"/>
        </a:p>
      </dgm:t>
    </dgm:pt>
    <dgm:pt modelId="{74E2D19C-8522-4C5A-AF99-FCDBD2D63BD2}" type="pres">
      <dgm:prSet presAssocID="{3B0DA3C9-8D07-4E7F-B48A-0964C9B05E10}" presName="Name0" presStyleCnt="0">
        <dgm:presLayoutVars>
          <dgm:dir/>
          <dgm:animLvl val="lvl"/>
          <dgm:resizeHandles val="exact"/>
        </dgm:presLayoutVars>
      </dgm:prSet>
      <dgm:spPr/>
    </dgm:pt>
    <dgm:pt modelId="{760EF602-F6BA-4567-8051-88F24210BD97}" type="pres">
      <dgm:prSet presAssocID="{4913664B-B058-42A9-8409-FE764C05B2BB}" presName="Name8" presStyleCnt="0"/>
      <dgm:spPr/>
    </dgm:pt>
    <dgm:pt modelId="{50717623-689F-4B14-AE62-1C3BE5F39D8F}" type="pres">
      <dgm:prSet presAssocID="{4913664B-B058-42A9-8409-FE764C05B2BB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AA033B9-1886-43ED-AC35-B815702206F2}" type="pres">
      <dgm:prSet presAssocID="{4913664B-B058-42A9-8409-FE764C05B2B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A0B9F60-24B4-4026-910C-38803C88E28D}" type="pres">
      <dgm:prSet presAssocID="{450C34E6-1DEA-4773-8303-C994F22B240E}" presName="Name8" presStyleCnt="0"/>
      <dgm:spPr/>
    </dgm:pt>
    <dgm:pt modelId="{EA9E527B-2148-4EF3-B988-A55A6ED7B8AD}" type="pres">
      <dgm:prSet presAssocID="{450C34E6-1DEA-4773-8303-C994F22B240E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613CAEC-F74B-4402-A35C-F216D17B8465}" type="pres">
      <dgm:prSet presAssocID="{450C34E6-1DEA-4773-8303-C994F22B24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FB9EAA4-9ABA-495E-B0E1-19529D9E18DD}" type="pres">
      <dgm:prSet presAssocID="{F07B4575-2BE6-4E93-AFC9-220A59E8CF3D}" presName="Name8" presStyleCnt="0"/>
      <dgm:spPr/>
    </dgm:pt>
    <dgm:pt modelId="{B30B5510-3A3A-4804-9063-17617325D518}" type="pres">
      <dgm:prSet presAssocID="{F07B4575-2BE6-4E93-AFC9-220A59E8CF3D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28083E9-DE31-4E1B-B5A2-E9AEC6717169}" type="pres">
      <dgm:prSet presAssocID="{F07B4575-2BE6-4E93-AFC9-220A59E8CF3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14A3881-63F8-4DE0-88A8-BD62A3E6DEC3}" type="pres">
      <dgm:prSet presAssocID="{F59055CC-22B0-4FC2-A2E0-9F4E9684A10D}" presName="Name8" presStyleCnt="0"/>
      <dgm:spPr/>
    </dgm:pt>
    <dgm:pt modelId="{DBF1AA4F-7289-4419-A8A5-A1A4B0012359}" type="pres">
      <dgm:prSet presAssocID="{F59055CC-22B0-4FC2-A2E0-9F4E9684A10D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F95463C-0791-4FEB-9175-18B39C31C94C}" type="pres">
      <dgm:prSet presAssocID="{F59055CC-22B0-4FC2-A2E0-9F4E9684A10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44B7AE2A-9534-4050-8CA6-02B71BF1782E}" type="pres">
      <dgm:prSet presAssocID="{6970BB30-102D-4CB2-9534-F24B3D41C93C}" presName="Name8" presStyleCnt="0"/>
      <dgm:spPr/>
    </dgm:pt>
    <dgm:pt modelId="{CC4C46AE-5512-4541-8F57-A6B03B6410FA}" type="pres">
      <dgm:prSet presAssocID="{6970BB30-102D-4CB2-9534-F24B3D41C93C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6D3DBF2-BDB9-4125-B3CB-868A1E81DA5F}" type="pres">
      <dgm:prSet presAssocID="{6970BB30-102D-4CB2-9534-F24B3D41C93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65EBC19E-0C96-42DF-A370-C6049C5E0CAA}" srcId="{3B0DA3C9-8D07-4E7F-B48A-0964C9B05E10}" destId="{6970BB30-102D-4CB2-9534-F24B3D41C93C}" srcOrd="4" destOrd="0" parTransId="{CFC23483-FB08-42A6-912D-8D2E97E0A425}" sibTransId="{3EC5A1D5-7172-4B50-8F6C-55957A163CD8}"/>
    <dgm:cxn modelId="{40924E1E-EA8A-4406-8042-B112F21CBD77}" type="presOf" srcId="{450C34E6-1DEA-4773-8303-C994F22B240E}" destId="{EA9E527B-2148-4EF3-B988-A55A6ED7B8AD}" srcOrd="0" destOrd="0" presId="urn:microsoft.com/office/officeart/2005/8/layout/pyramid1"/>
    <dgm:cxn modelId="{73575A78-0AF9-4676-AD6B-7F9197B3DBDF}" srcId="{3B0DA3C9-8D07-4E7F-B48A-0964C9B05E10}" destId="{450C34E6-1DEA-4773-8303-C994F22B240E}" srcOrd="1" destOrd="0" parTransId="{4ED4F6C3-5E5D-4B3C-AEA2-0AC4CF4E8FB9}" sibTransId="{403A2EA0-1F32-42E3-8EEB-E018319E7924}"/>
    <dgm:cxn modelId="{EEC97A7C-D2D9-4268-922A-7A7488FED306}" type="presOf" srcId="{3B0DA3C9-8D07-4E7F-B48A-0964C9B05E10}" destId="{74E2D19C-8522-4C5A-AF99-FCDBD2D63BD2}" srcOrd="0" destOrd="0" presId="urn:microsoft.com/office/officeart/2005/8/layout/pyramid1"/>
    <dgm:cxn modelId="{3AF5DEAC-B6BE-44CB-B5B6-73CCC58D2AC1}" type="presOf" srcId="{F07B4575-2BE6-4E93-AFC9-220A59E8CF3D}" destId="{628083E9-DE31-4E1B-B5A2-E9AEC6717169}" srcOrd="1" destOrd="0" presId="urn:microsoft.com/office/officeart/2005/8/layout/pyramid1"/>
    <dgm:cxn modelId="{006FD7A8-183D-482F-A4E2-8DE08451F47B}" type="presOf" srcId="{F59055CC-22B0-4FC2-A2E0-9F4E9684A10D}" destId="{2F95463C-0791-4FEB-9175-18B39C31C94C}" srcOrd="1" destOrd="0" presId="urn:microsoft.com/office/officeart/2005/8/layout/pyramid1"/>
    <dgm:cxn modelId="{D04E0111-738C-465A-A9B5-58561A6C472E}" srcId="{3B0DA3C9-8D07-4E7F-B48A-0964C9B05E10}" destId="{F07B4575-2BE6-4E93-AFC9-220A59E8CF3D}" srcOrd="2" destOrd="0" parTransId="{2A6CD6EF-A69C-43FD-AD2A-7274D9569976}" sibTransId="{78AD9F7C-3853-46B7-8A16-2A8F66628CAC}"/>
    <dgm:cxn modelId="{60757778-ACD8-473B-A19F-EB4239304BBF}" type="presOf" srcId="{F59055CC-22B0-4FC2-A2E0-9F4E9684A10D}" destId="{DBF1AA4F-7289-4419-A8A5-A1A4B0012359}" srcOrd="0" destOrd="0" presId="urn:microsoft.com/office/officeart/2005/8/layout/pyramid1"/>
    <dgm:cxn modelId="{3502E1BE-AFB2-47F4-89A0-6345F914D759}" type="presOf" srcId="{4913664B-B058-42A9-8409-FE764C05B2BB}" destId="{50717623-689F-4B14-AE62-1C3BE5F39D8F}" srcOrd="0" destOrd="0" presId="urn:microsoft.com/office/officeart/2005/8/layout/pyramid1"/>
    <dgm:cxn modelId="{501E59DC-C362-4F4E-838F-E482EF543807}" type="presOf" srcId="{6970BB30-102D-4CB2-9534-F24B3D41C93C}" destId="{CC4C46AE-5512-4541-8F57-A6B03B6410FA}" srcOrd="0" destOrd="0" presId="urn:microsoft.com/office/officeart/2005/8/layout/pyramid1"/>
    <dgm:cxn modelId="{6DD3B95C-F4D3-461B-BDFB-C02D137B16F9}" type="presOf" srcId="{4913664B-B058-42A9-8409-FE764C05B2BB}" destId="{BAA033B9-1886-43ED-AC35-B815702206F2}" srcOrd="1" destOrd="0" presId="urn:microsoft.com/office/officeart/2005/8/layout/pyramid1"/>
    <dgm:cxn modelId="{63FBBEA5-B4B7-41D3-BDCA-B2BE43653EE6}" type="presOf" srcId="{450C34E6-1DEA-4773-8303-C994F22B240E}" destId="{9613CAEC-F74B-4402-A35C-F216D17B8465}" srcOrd="1" destOrd="0" presId="urn:microsoft.com/office/officeart/2005/8/layout/pyramid1"/>
    <dgm:cxn modelId="{3E1B3CB8-4C57-4958-A458-B85D976D7B67}" srcId="{3B0DA3C9-8D07-4E7F-B48A-0964C9B05E10}" destId="{F59055CC-22B0-4FC2-A2E0-9F4E9684A10D}" srcOrd="3" destOrd="0" parTransId="{D69B547F-625F-4EBF-A723-E714676770AE}" sibTransId="{03DEFC50-5829-4169-90E1-7A21EA587867}"/>
    <dgm:cxn modelId="{BED9A2D7-5CCC-48B8-B844-B526680DFF5C}" type="presOf" srcId="{6970BB30-102D-4CB2-9534-F24B3D41C93C}" destId="{66D3DBF2-BDB9-4125-B3CB-868A1E81DA5F}" srcOrd="1" destOrd="0" presId="urn:microsoft.com/office/officeart/2005/8/layout/pyramid1"/>
    <dgm:cxn modelId="{EFB0DF3A-8BAF-4FC6-819A-A40DADD15EB4}" srcId="{3B0DA3C9-8D07-4E7F-B48A-0964C9B05E10}" destId="{4913664B-B058-42A9-8409-FE764C05B2BB}" srcOrd="0" destOrd="0" parTransId="{47A4DB1E-4620-4D89-A05E-187F9AA80176}" sibTransId="{25B8E600-F081-4103-9739-A2B9E672C28B}"/>
    <dgm:cxn modelId="{FA5E2A39-3238-4973-A40B-B91A0BBCC0E5}" type="presOf" srcId="{F07B4575-2BE6-4E93-AFC9-220A59E8CF3D}" destId="{B30B5510-3A3A-4804-9063-17617325D518}" srcOrd="0" destOrd="0" presId="urn:microsoft.com/office/officeart/2005/8/layout/pyramid1"/>
    <dgm:cxn modelId="{7A7EEA6D-A565-4B07-9A29-6EF45776C233}" type="presParOf" srcId="{74E2D19C-8522-4C5A-AF99-FCDBD2D63BD2}" destId="{760EF602-F6BA-4567-8051-88F24210BD97}" srcOrd="0" destOrd="0" presId="urn:microsoft.com/office/officeart/2005/8/layout/pyramid1"/>
    <dgm:cxn modelId="{12A9C25F-2BC8-4A12-8DDE-E823AD5F0B55}" type="presParOf" srcId="{760EF602-F6BA-4567-8051-88F24210BD97}" destId="{50717623-689F-4B14-AE62-1C3BE5F39D8F}" srcOrd="0" destOrd="0" presId="urn:microsoft.com/office/officeart/2005/8/layout/pyramid1"/>
    <dgm:cxn modelId="{304B9034-233F-4DBF-878C-6790F3F2CE90}" type="presParOf" srcId="{760EF602-F6BA-4567-8051-88F24210BD97}" destId="{BAA033B9-1886-43ED-AC35-B815702206F2}" srcOrd="1" destOrd="0" presId="urn:microsoft.com/office/officeart/2005/8/layout/pyramid1"/>
    <dgm:cxn modelId="{7BF66D35-7E5B-4EE8-B9B3-C8EBF7D28BAE}" type="presParOf" srcId="{74E2D19C-8522-4C5A-AF99-FCDBD2D63BD2}" destId="{2A0B9F60-24B4-4026-910C-38803C88E28D}" srcOrd="1" destOrd="0" presId="urn:microsoft.com/office/officeart/2005/8/layout/pyramid1"/>
    <dgm:cxn modelId="{680B760A-2B75-43A5-9D87-77ED97AA78ED}" type="presParOf" srcId="{2A0B9F60-24B4-4026-910C-38803C88E28D}" destId="{EA9E527B-2148-4EF3-B988-A55A6ED7B8AD}" srcOrd="0" destOrd="0" presId="urn:microsoft.com/office/officeart/2005/8/layout/pyramid1"/>
    <dgm:cxn modelId="{2A293D71-1C0C-4AB0-82B9-FE67CC39BF3E}" type="presParOf" srcId="{2A0B9F60-24B4-4026-910C-38803C88E28D}" destId="{9613CAEC-F74B-4402-A35C-F216D17B8465}" srcOrd="1" destOrd="0" presId="urn:microsoft.com/office/officeart/2005/8/layout/pyramid1"/>
    <dgm:cxn modelId="{041985F0-6BA4-4567-8DC4-8EC72F89A8A1}" type="presParOf" srcId="{74E2D19C-8522-4C5A-AF99-FCDBD2D63BD2}" destId="{1FB9EAA4-9ABA-495E-B0E1-19529D9E18DD}" srcOrd="2" destOrd="0" presId="urn:microsoft.com/office/officeart/2005/8/layout/pyramid1"/>
    <dgm:cxn modelId="{80B02BF5-E9B1-45DC-9A4E-9B75E9750350}" type="presParOf" srcId="{1FB9EAA4-9ABA-495E-B0E1-19529D9E18DD}" destId="{B30B5510-3A3A-4804-9063-17617325D518}" srcOrd="0" destOrd="0" presId="urn:microsoft.com/office/officeart/2005/8/layout/pyramid1"/>
    <dgm:cxn modelId="{84809761-BC73-4884-994F-35AA4BFEAA6A}" type="presParOf" srcId="{1FB9EAA4-9ABA-495E-B0E1-19529D9E18DD}" destId="{628083E9-DE31-4E1B-B5A2-E9AEC6717169}" srcOrd="1" destOrd="0" presId="urn:microsoft.com/office/officeart/2005/8/layout/pyramid1"/>
    <dgm:cxn modelId="{1A50779A-D105-4511-B7B7-AD86012F38BA}" type="presParOf" srcId="{74E2D19C-8522-4C5A-AF99-FCDBD2D63BD2}" destId="{714A3881-63F8-4DE0-88A8-BD62A3E6DEC3}" srcOrd="3" destOrd="0" presId="urn:microsoft.com/office/officeart/2005/8/layout/pyramid1"/>
    <dgm:cxn modelId="{55BB4AAC-C936-47AC-877B-A9F7707DFABF}" type="presParOf" srcId="{714A3881-63F8-4DE0-88A8-BD62A3E6DEC3}" destId="{DBF1AA4F-7289-4419-A8A5-A1A4B0012359}" srcOrd="0" destOrd="0" presId="urn:microsoft.com/office/officeart/2005/8/layout/pyramid1"/>
    <dgm:cxn modelId="{8F9FE584-659A-4E4D-ACB7-32F7D544FAE1}" type="presParOf" srcId="{714A3881-63F8-4DE0-88A8-BD62A3E6DEC3}" destId="{2F95463C-0791-4FEB-9175-18B39C31C94C}" srcOrd="1" destOrd="0" presId="urn:microsoft.com/office/officeart/2005/8/layout/pyramid1"/>
    <dgm:cxn modelId="{3689E1AC-D81B-4210-A5C9-67EC05DD4645}" type="presParOf" srcId="{74E2D19C-8522-4C5A-AF99-FCDBD2D63BD2}" destId="{44B7AE2A-9534-4050-8CA6-02B71BF1782E}" srcOrd="4" destOrd="0" presId="urn:microsoft.com/office/officeart/2005/8/layout/pyramid1"/>
    <dgm:cxn modelId="{93124BF5-D56C-4E0E-96C7-6463B66CDFCB}" type="presParOf" srcId="{44B7AE2A-9534-4050-8CA6-02B71BF1782E}" destId="{CC4C46AE-5512-4541-8F57-A6B03B6410FA}" srcOrd="0" destOrd="0" presId="urn:microsoft.com/office/officeart/2005/8/layout/pyramid1"/>
    <dgm:cxn modelId="{6F2CBD48-9162-41CF-9B86-46F7AA947243}" type="presParOf" srcId="{44B7AE2A-9534-4050-8CA6-02B71BF1782E}" destId="{66D3DBF2-BDB9-4125-B3CB-868A1E81DA5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717623-689F-4B14-AE62-1C3BE5F39D8F}">
      <dsp:nvSpPr>
        <dsp:cNvPr id="0" name=""/>
        <dsp:cNvSpPr/>
      </dsp:nvSpPr>
      <dsp:spPr>
        <a:xfrm>
          <a:off x="1794256" y="0"/>
          <a:ext cx="897128" cy="640080"/>
        </a:xfrm>
        <a:prstGeom prst="trapezoid">
          <a:avLst>
            <a:gd name="adj" fmla="val 7007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800" kern="120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700" kern="1200"/>
            <a:t>Policy</a:t>
          </a:r>
        </a:p>
      </dsp:txBody>
      <dsp:txXfrm>
        <a:off x="1794256" y="0"/>
        <a:ext cx="897128" cy="640080"/>
      </dsp:txXfrm>
    </dsp:sp>
    <dsp:sp modelId="{EA9E527B-2148-4EF3-B988-A55A6ED7B8AD}">
      <dsp:nvSpPr>
        <dsp:cNvPr id="0" name=""/>
        <dsp:cNvSpPr/>
      </dsp:nvSpPr>
      <dsp:spPr>
        <a:xfrm>
          <a:off x="1345692" y="640080"/>
          <a:ext cx="1794256" cy="640080"/>
        </a:xfrm>
        <a:prstGeom prst="trapezoid">
          <a:avLst>
            <a:gd name="adj" fmla="val 7007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700" kern="1200" err="1"/>
            <a:t>Incentives</a:t>
          </a:r>
          <a:endParaRPr lang="da-DK" sz="1700" kern="1200"/>
        </a:p>
      </dsp:txBody>
      <dsp:txXfrm>
        <a:off x="1659686" y="640080"/>
        <a:ext cx="1166266" cy="640080"/>
      </dsp:txXfrm>
    </dsp:sp>
    <dsp:sp modelId="{B30B5510-3A3A-4804-9063-17617325D518}">
      <dsp:nvSpPr>
        <dsp:cNvPr id="0" name=""/>
        <dsp:cNvSpPr/>
      </dsp:nvSpPr>
      <dsp:spPr>
        <a:xfrm>
          <a:off x="897128" y="1280160"/>
          <a:ext cx="2691384" cy="640080"/>
        </a:xfrm>
        <a:prstGeom prst="trapezoid">
          <a:avLst>
            <a:gd name="adj" fmla="val 7007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700" kern="1200"/>
            <a:t>Communities</a:t>
          </a:r>
        </a:p>
      </dsp:txBody>
      <dsp:txXfrm>
        <a:off x="1368120" y="1280160"/>
        <a:ext cx="1749399" cy="640080"/>
      </dsp:txXfrm>
    </dsp:sp>
    <dsp:sp modelId="{DBF1AA4F-7289-4419-A8A5-A1A4B0012359}">
      <dsp:nvSpPr>
        <dsp:cNvPr id="0" name=""/>
        <dsp:cNvSpPr/>
      </dsp:nvSpPr>
      <dsp:spPr>
        <a:xfrm>
          <a:off x="448564" y="1920240"/>
          <a:ext cx="3588512" cy="640080"/>
        </a:xfrm>
        <a:prstGeom prst="trapezoid">
          <a:avLst>
            <a:gd name="adj" fmla="val 7007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700" kern="1200"/>
            <a:t>Userinterface/experience</a:t>
          </a:r>
        </a:p>
      </dsp:txBody>
      <dsp:txXfrm>
        <a:off x="1076553" y="1920240"/>
        <a:ext cx="2332532" cy="640080"/>
      </dsp:txXfrm>
    </dsp:sp>
    <dsp:sp modelId="{CC4C46AE-5512-4541-8F57-A6B03B6410FA}">
      <dsp:nvSpPr>
        <dsp:cNvPr id="0" name=""/>
        <dsp:cNvSpPr/>
      </dsp:nvSpPr>
      <dsp:spPr>
        <a:xfrm>
          <a:off x="0" y="2560320"/>
          <a:ext cx="4485640" cy="640080"/>
        </a:xfrm>
        <a:prstGeom prst="trapezoid">
          <a:avLst>
            <a:gd name="adj" fmla="val 7007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700" kern="1200"/>
            <a:t>Infrastructure</a:t>
          </a:r>
        </a:p>
      </dsp:txBody>
      <dsp:txXfrm>
        <a:off x="784986" y="2560320"/>
        <a:ext cx="2915666" cy="640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784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270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249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Forside I">
    <p:bg>
      <p:bgPr>
        <a:solidFill>
          <a:srgbClr val="001F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9138" y="654050"/>
            <a:ext cx="5213662" cy="1721087"/>
          </a:xfrm>
        </p:spPr>
        <p:txBody>
          <a:bodyPr anchor="t" anchorCtr="0"/>
          <a:lstStyle>
            <a:lvl1pPr algn="l">
              <a:defRPr sz="6500"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0000" y="2432121"/>
            <a:ext cx="5212800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500" baseline="0">
                <a:solidFill>
                  <a:schemeClr val="bg1"/>
                </a:solidFill>
              </a:defRPr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her for at tilføje undertitel maks. to linjer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19138" y="3529061"/>
            <a:ext cx="5212800" cy="394255"/>
          </a:xfrm>
        </p:spPr>
        <p:txBody>
          <a:bodyPr anchor="b" anchorCtr="0"/>
          <a:lstStyle>
            <a:lvl1pPr marL="0" indent="0">
              <a:lnSpc>
                <a:spcPct val="106000"/>
              </a:lnSpc>
              <a:buNone/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Indsæt navn og </a:t>
            </a:r>
            <a:br>
              <a:rPr lang="da-DK" dirty="0"/>
            </a:br>
            <a:r>
              <a:rPr lang="da-DK" dirty="0"/>
              <a:t>titel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719139" y="4063411"/>
            <a:ext cx="5212800" cy="216795"/>
          </a:xfrm>
        </p:spPr>
        <p:txBody>
          <a:bodyPr anchor="b" anchorCtr="0"/>
          <a:lstStyle>
            <a:lvl1pPr marL="0" indent="0">
              <a:lnSpc>
                <a:spcPct val="106000"/>
              </a:lnSpc>
              <a:buNone/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Indsæt location</a:t>
            </a:r>
          </a:p>
        </p:txBody>
      </p:sp>
      <p:pic>
        <p:nvPicPr>
          <p:cNvPr id="8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557" y="587088"/>
            <a:ext cx="5304569" cy="5527222"/>
          </a:xfrm>
          <a:prstGeom prst="rect">
            <a:avLst/>
          </a:prstGeom>
        </p:spPr>
      </p:pic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719138" y="4277666"/>
            <a:ext cx="5212800" cy="180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CEB35B1-BC5C-4F24-B72D-591F5A33F1B4}" type="datetime5">
              <a:rPr lang="da-DK" smtClean="0"/>
              <a:pPr/>
              <a:t>juli 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6830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514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650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360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2397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882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736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3490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479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B10AD-4021-49FD-B650-35F8DA76A5E1}" type="datetimeFigureOut">
              <a:rPr lang="da-DK" smtClean="0"/>
              <a:t>01-07-2025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60996-B192-471C-A114-220957B098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488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osc.eu/wp-content/uploads/2022/09/EN_National-strategi-for-data-management-baseret-pa-FAIR-principper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s://zenodo.org/records/1528134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www.cos.io/blog/strategy-for-culture-change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sz="4000" smtClean="0"/>
              <a:t>PID policies</a:t>
            </a:r>
            <a:endParaRPr lang="da-DK" sz="40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720000" y="2432120"/>
            <a:ext cx="5212800" cy="179108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da-DK" smtClean="0"/>
              <a:t>DEIC Strategic Webinar on Persistent Identifiers (PIDs)</a:t>
            </a:r>
            <a:endParaRPr lang="da-DK" sz="2000" smtClean="0"/>
          </a:p>
          <a:p>
            <a:pPr>
              <a:lnSpc>
                <a:spcPct val="110000"/>
              </a:lnSpc>
            </a:pPr>
            <a:r>
              <a:rPr lang="da-DK" sz="1400" smtClean="0"/>
              <a:t>Kirsten Krogh Kruuse, Royal Danish Library</a:t>
            </a:r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28851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1439" y="339366"/>
            <a:ext cx="3337285" cy="4643451"/>
          </a:xfrm>
          <a:prstGeom prst="rect">
            <a:avLst/>
          </a:prstGeom>
          <a:effectLst>
            <a:outerShdw blurRad="63500" sx="102000" sy="102000" algn="ctr" rotWithShape="0">
              <a:schemeClr val="accent1">
                <a:alpha val="40000"/>
              </a:schemeClr>
            </a:outerShdw>
          </a:effectLst>
        </p:spPr>
      </p:pic>
      <p:sp>
        <p:nvSpPr>
          <p:cNvPr id="3" name="Tekstfelt 2"/>
          <p:cNvSpPr txBox="1"/>
          <p:nvPr/>
        </p:nvSpPr>
        <p:spPr>
          <a:xfrm>
            <a:off x="376181" y="339366"/>
            <a:ext cx="2535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smtClean="0">
                <a:solidFill>
                  <a:schemeClr val="accent5">
                    <a:lumMod val="75000"/>
                  </a:schemeClr>
                </a:solidFill>
              </a:rPr>
              <a:t>Policy documents</a:t>
            </a:r>
            <a:endParaRPr lang="en-GB" sz="24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376181" y="1210195"/>
            <a:ext cx="363963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mtClean="0"/>
              <a:t>2021</a:t>
            </a:r>
          </a:p>
          <a:p>
            <a:r>
              <a:rPr lang="da-DK" smtClean="0"/>
              <a:t>National </a:t>
            </a:r>
            <a:r>
              <a:rPr lang="da-DK"/>
              <a:t>strategy for data management based on the FAIR </a:t>
            </a:r>
            <a:r>
              <a:rPr lang="da-DK" smtClean="0"/>
              <a:t>principles (</a:t>
            </a:r>
            <a:r>
              <a:rPr lang="da-DK" smtClean="0">
                <a:hlinkClick r:id="rId3"/>
              </a:rPr>
              <a:t>Link</a:t>
            </a:r>
            <a:r>
              <a:rPr lang="da-DK" smtClean="0"/>
              <a:t>)</a:t>
            </a:r>
          </a:p>
          <a:p>
            <a:endParaRPr lang="da-DK"/>
          </a:p>
          <a:p>
            <a:r>
              <a:rPr lang="da-DK" smtClean="0"/>
              <a:t>2025</a:t>
            </a:r>
          </a:p>
          <a:p>
            <a:r>
              <a:rPr lang="da-DK" smtClean="0"/>
              <a:t>Goals and action plan for the National Strategy ... (</a:t>
            </a:r>
            <a:r>
              <a:rPr lang="da-DK" smtClean="0">
                <a:hlinkClick r:id="rId4"/>
              </a:rPr>
              <a:t>Link</a:t>
            </a:r>
            <a:r>
              <a:rPr lang="da-DK" smtClean="0"/>
              <a:t>)</a:t>
            </a:r>
          </a:p>
          <a:p>
            <a:endParaRPr lang="da-DK" smtClean="0"/>
          </a:p>
          <a:p>
            <a:endParaRPr lang="da-DK" sz="2000" b="1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da-DK" sz="2000" b="1" smtClean="0">
                <a:solidFill>
                  <a:schemeClr val="accent5">
                    <a:lumMod val="75000"/>
                  </a:schemeClr>
                </a:solidFill>
              </a:rPr>
              <a:t>Working Group A: Policies, tools, and research support for FAIR data management</a:t>
            </a:r>
          </a:p>
          <a:p>
            <a:endParaRPr lang="da-DK"/>
          </a:p>
          <a:p>
            <a:r>
              <a:rPr lang="da-DK" smtClean="0"/>
              <a:t>Members from 6 universities, DEIC, and Royal Danish Library.</a:t>
            </a:r>
          </a:p>
          <a:p>
            <a:endParaRPr lang="da-DK" smtClean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4344" y="1660063"/>
            <a:ext cx="3286539" cy="4910700"/>
          </a:xfrm>
          <a:prstGeom prst="rect">
            <a:avLst/>
          </a:prstGeom>
          <a:effectLst>
            <a:outerShdw blurRad="63500" sx="102000" sy="102000" algn="ctr" rotWithShape="0">
              <a:schemeClr val="accent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080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/>
          <p:cNvSpPr txBox="1"/>
          <p:nvPr/>
        </p:nvSpPr>
        <p:spPr>
          <a:xfrm>
            <a:off x="599209" y="322118"/>
            <a:ext cx="97536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>
                <a:solidFill>
                  <a:schemeClr val="accent5">
                    <a:lumMod val="75000"/>
                  </a:schemeClr>
                </a:solidFill>
              </a:rPr>
              <a:t>Working Group A: Policies, tools, and research support for FAIR data management</a:t>
            </a:r>
          </a:p>
          <a:p>
            <a:endParaRPr lang="da-DK" sz="280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da-DK" sz="280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da-DK" sz="2800" smtClean="0">
                <a:solidFill>
                  <a:schemeClr val="accent5">
                    <a:lumMod val="50000"/>
                  </a:schemeClr>
                </a:solidFill>
              </a:rPr>
              <a:t>Focus </a:t>
            </a:r>
            <a:r>
              <a:rPr lang="da-DK" sz="2800" err="1" smtClean="0">
                <a:solidFill>
                  <a:schemeClr val="accent5">
                    <a:lumMod val="50000"/>
                  </a:schemeClr>
                </a:solidFill>
              </a:rPr>
              <a:t>area</a:t>
            </a:r>
            <a:r>
              <a:rPr lang="da-DK" sz="2800" smtClean="0">
                <a:solidFill>
                  <a:schemeClr val="accent5">
                    <a:lumMod val="50000"/>
                  </a:schemeClr>
                </a:solidFill>
              </a:rPr>
              <a:t> 2</a:t>
            </a:r>
          </a:p>
          <a:p>
            <a:endParaRPr lang="da-DK"/>
          </a:p>
          <a:p>
            <a:r>
              <a:rPr lang="en-US" sz="2000" i="1"/>
              <a:t>What policies and motivating/supportive measures exist to support access to and reuse of research data, including the use of Persistent Identifiers (PIDs) for digital research objects (data, software, instruments, publications, etc.)? </a:t>
            </a:r>
            <a:endParaRPr lang="en-US" sz="2000" i="1" smtClean="0"/>
          </a:p>
          <a:p>
            <a:endParaRPr lang="en-US" sz="2000" i="1" smtClean="0"/>
          </a:p>
          <a:p>
            <a:r>
              <a:rPr lang="da-DK" sz="2000" err="1"/>
              <a:t>Goal</a:t>
            </a:r>
            <a:r>
              <a:rPr lang="da-DK" sz="2000"/>
              <a:t>(s): </a:t>
            </a:r>
          </a:p>
          <a:p>
            <a:r>
              <a:rPr lang="en-US" sz="2000" smtClean="0"/>
              <a:t>Collect and summarise policies and examples </a:t>
            </a:r>
            <a:r>
              <a:rPr lang="en-US" sz="2000"/>
              <a:t>of motivating and supporting efforts to access and reuse research data, </a:t>
            </a:r>
            <a:r>
              <a:rPr lang="en-US" sz="2000" smtClean="0"/>
              <a:t>at universities and selected research institutions.</a:t>
            </a:r>
          </a:p>
          <a:p>
            <a:r>
              <a:rPr lang="en-US" sz="2000" smtClean="0"/>
              <a:t>Identify challenges and make recommendations. 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734081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/>
          <p:cNvSpPr txBox="1"/>
          <p:nvPr/>
        </p:nvSpPr>
        <p:spPr>
          <a:xfrm>
            <a:off x="554116" y="1120989"/>
            <a:ext cx="8605382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sz="2400" smtClean="0"/>
              <a:t>All Danish universities have a policy or rules for handling research data, and most of them relate to the Danish Code of Conduct for Research Integrity from 2014 and the FAIR principles from 2016. </a:t>
            </a:r>
          </a:p>
          <a:p>
            <a:endParaRPr lang="da-DK" sz="2400" smtClean="0"/>
          </a:p>
          <a:p>
            <a:r>
              <a:rPr lang="da-DK" sz="2400" smtClean="0"/>
              <a:t>Persistent identifiers are only mentioned specifically in a few data management policies, but they are part of the services offered by many repositories.</a:t>
            </a:r>
            <a:endParaRPr lang="da-DK" sz="2400"/>
          </a:p>
        </p:txBody>
      </p:sp>
      <p:sp>
        <p:nvSpPr>
          <p:cNvPr id="3" name="Tekstfelt 2"/>
          <p:cNvSpPr txBox="1"/>
          <p:nvPr/>
        </p:nvSpPr>
        <p:spPr>
          <a:xfrm>
            <a:off x="554116" y="478594"/>
            <a:ext cx="4052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da-DK" sz="2800" smtClean="0">
                <a:solidFill>
                  <a:schemeClr val="accent5">
                    <a:lumMod val="50000"/>
                  </a:schemeClr>
                </a:solidFill>
              </a:rPr>
              <a:t> have </a:t>
            </a:r>
            <a:r>
              <a:rPr lang="da-DK" sz="2800" err="1" smtClean="0">
                <a:solidFill>
                  <a:schemeClr val="accent5">
                    <a:lumMod val="50000"/>
                  </a:schemeClr>
                </a:solidFill>
              </a:rPr>
              <a:t>we</a:t>
            </a:r>
            <a:r>
              <a:rPr lang="da-DK" sz="2800" smtClean="0">
                <a:solidFill>
                  <a:schemeClr val="accent5">
                    <a:lumMod val="50000"/>
                  </a:schemeClr>
                </a:solidFill>
              </a:rPr>
              <a:t> learnt?</a:t>
            </a:r>
            <a:endParaRPr lang="da-DK" sz="280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554116" y="4364150"/>
            <a:ext cx="4052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smtClean="0">
                <a:solidFill>
                  <a:schemeClr val="accent5">
                    <a:lumMod val="50000"/>
                  </a:schemeClr>
                </a:solidFill>
              </a:rPr>
              <a:t>Recommendation</a:t>
            </a:r>
            <a:endParaRPr lang="da-DK" sz="280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kstfelt 4"/>
          <p:cNvSpPr txBox="1"/>
          <p:nvPr/>
        </p:nvSpPr>
        <p:spPr>
          <a:xfrm>
            <a:off x="554116" y="5083543"/>
            <a:ext cx="8605381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smtClean="0"/>
              <a:t>The universities should explicitly formulate and adopt local data management and PID policies, relating to use of national and international infrastructure.</a:t>
            </a:r>
          </a:p>
        </p:txBody>
      </p:sp>
    </p:spTree>
    <p:extLst>
      <p:ext uri="{BB962C8B-B14F-4D97-AF65-F5344CB8AC3E}">
        <p14:creationId xmlns:p14="http://schemas.microsoft.com/office/powerpoint/2010/main" val="891478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/>
          <p:cNvSpPr txBox="1"/>
          <p:nvPr/>
        </p:nvSpPr>
        <p:spPr>
          <a:xfrm>
            <a:off x="914400" y="1028700"/>
            <a:ext cx="90297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smtClean="0">
                <a:solidFill>
                  <a:schemeClr val="accent5">
                    <a:lumMod val="50000"/>
                  </a:schemeClr>
                </a:solidFill>
              </a:rPr>
              <a:t>Focus </a:t>
            </a:r>
            <a:r>
              <a:rPr lang="da-DK" sz="2800" err="1" smtClean="0">
                <a:solidFill>
                  <a:schemeClr val="accent5">
                    <a:lumMod val="50000"/>
                  </a:schemeClr>
                </a:solidFill>
              </a:rPr>
              <a:t>area</a:t>
            </a:r>
            <a:r>
              <a:rPr lang="da-DK" sz="2800" smtClean="0">
                <a:solidFill>
                  <a:schemeClr val="accent5">
                    <a:lumMod val="50000"/>
                  </a:schemeClr>
                </a:solidFill>
              </a:rPr>
              <a:t> 3</a:t>
            </a:r>
          </a:p>
          <a:p>
            <a:endParaRPr lang="da-DK" smtClean="0"/>
          </a:p>
          <a:p>
            <a:r>
              <a:rPr lang="en-US" sz="2000" i="1"/>
              <a:t>Describe best practices for data governance and policies/guidelines for overseeing overall data responsibility, even after researchers have left the institution and/or project funding has ceased. </a:t>
            </a:r>
            <a:endParaRPr lang="en-US" sz="2000" i="1" smtClean="0"/>
          </a:p>
          <a:p>
            <a:endParaRPr lang="en-US" sz="2000" i="1"/>
          </a:p>
          <a:p>
            <a:r>
              <a:rPr lang="da-DK" sz="2000" err="1"/>
              <a:t>Goal</a:t>
            </a:r>
            <a:r>
              <a:rPr lang="da-DK" sz="2000"/>
              <a:t>(s): </a:t>
            </a:r>
          </a:p>
          <a:p>
            <a:r>
              <a:rPr lang="en-US" sz="2000" smtClean="0"/>
              <a:t>Identify and recommend </a:t>
            </a:r>
            <a:r>
              <a:rPr lang="en-US" sz="2000"/>
              <a:t>best practices for data governance and policies to manage the overall responsibility for data. </a:t>
            </a:r>
            <a:endParaRPr lang="en-US" sz="2000" smtClean="0"/>
          </a:p>
          <a:p>
            <a:endParaRPr lang="en-US" sz="2000"/>
          </a:p>
          <a:p>
            <a:r>
              <a:rPr lang="en-US" sz="2000" smtClean="0"/>
              <a:t>How can we foster a culture where data sharing and open science are the expected standards?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83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87547" y="941602"/>
          <a:ext cx="448564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felt 2"/>
          <p:cNvSpPr txBox="1">
            <a:spLocks noChangeArrowheads="1"/>
          </p:cNvSpPr>
          <p:nvPr/>
        </p:nvSpPr>
        <p:spPr bwMode="auto">
          <a:xfrm>
            <a:off x="3097422" y="1019707"/>
            <a:ext cx="3286125" cy="3122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it required</a:t>
            </a:r>
            <a:endParaRPr lang="da-DK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Make it rewarding</a:t>
            </a:r>
            <a:endParaRPr lang="da-DK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Make it normative</a:t>
            </a:r>
            <a:endParaRPr lang="da-DK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Make it easy</a:t>
            </a:r>
            <a:endParaRPr lang="da-DK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Make it possible</a:t>
            </a:r>
            <a:endParaRPr lang="da-DK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287547" y="4312383"/>
            <a:ext cx="55175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4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Nosek</a:t>
            </a:r>
            <a:r>
              <a:rPr lang="da-DK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B. (2019). </a:t>
            </a:r>
            <a:r>
              <a:rPr lang="da-DK" sz="1400" i="1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Strategy</a:t>
            </a:r>
            <a:r>
              <a:rPr lang="da-DK" sz="14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da-DK" sz="1400" i="1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da-DK" sz="14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a-DK" sz="1400" i="1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da-DK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Center for Open Science. </a:t>
            </a:r>
            <a:r>
              <a:rPr lang="da-DK" sz="1400" u="sng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https://www.cos.io/blog/strategy-for-culture-change</a:t>
            </a:r>
            <a:r>
              <a:rPr lang="da-DK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a-DK" sz="1400"/>
          </a:p>
        </p:txBody>
      </p:sp>
      <p:sp>
        <p:nvSpPr>
          <p:cNvPr id="2" name="Tekstfelt 1"/>
          <p:cNvSpPr txBox="1"/>
          <p:nvPr/>
        </p:nvSpPr>
        <p:spPr>
          <a:xfrm>
            <a:off x="6593443" y="991329"/>
            <a:ext cx="4752109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i="1" smtClean="0"/>
              <a:t>How </a:t>
            </a:r>
            <a:r>
              <a:rPr lang="en-US" sz="2000" i="1"/>
              <a:t>can we foster a culture where data sharing and open science are the expected standards?</a:t>
            </a:r>
          </a:p>
          <a:p>
            <a:endParaRPr lang="da-DK" sz="2000" smtClean="0"/>
          </a:p>
          <a:p>
            <a:r>
              <a:rPr lang="da-DK" sz="2000" smtClean="0"/>
              <a:t>Find examples of initiatives that strengthen data governance.</a:t>
            </a:r>
          </a:p>
          <a:p>
            <a:endParaRPr lang="da-DK" sz="2000"/>
          </a:p>
          <a:p>
            <a:r>
              <a:rPr lang="da-DK" sz="2000" err="1" smtClean="0"/>
              <a:t>What</a:t>
            </a:r>
            <a:r>
              <a:rPr lang="da-DK" sz="2000" smtClean="0"/>
              <a:t> </a:t>
            </a:r>
            <a:r>
              <a:rPr lang="da-DK" sz="2000" err="1" smtClean="0"/>
              <a:t>needs</a:t>
            </a:r>
            <a:r>
              <a:rPr lang="da-DK" sz="2000" smtClean="0"/>
              <a:t> do researchers have </a:t>
            </a:r>
            <a:r>
              <a:rPr lang="da-DK" sz="2000" err="1" smtClean="0"/>
              <a:t>regarding</a:t>
            </a:r>
            <a:r>
              <a:rPr lang="da-DK" sz="2000" smtClean="0"/>
              <a:t> research IT support?</a:t>
            </a:r>
          </a:p>
          <a:p>
            <a:endParaRPr lang="da-DK" sz="2000" smtClean="0"/>
          </a:p>
          <a:p>
            <a:r>
              <a:rPr lang="da-DK" sz="2000" smtClean="0"/>
              <a:t>The </a:t>
            </a:r>
            <a:r>
              <a:rPr lang="da-DK" sz="2000" err="1" smtClean="0"/>
              <a:t>usage</a:t>
            </a:r>
            <a:r>
              <a:rPr lang="da-DK" sz="2000" smtClean="0"/>
              <a:t> of and </a:t>
            </a:r>
            <a:r>
              <a:rPr lang="da-DK" sz="2000" err="1" smtClean="0"/>
              <a:t>demand</a:t>
            </a:r>
            <a:r>
              <a:rPr lang="da-DK" sz="2000" smtClean="0"/>
              <a:t> for DMPs.</a:t>
            </a:r>
          </a:p>
          <a:p>
            <a:endParaRPr lang="da-DK" sz="2000"/>
          </a:p>
          <a:p>
            <a:r>
              <a:rPr lang="en-US" sz="2000" smtClean="0"/>
              <a:t>Will </a:t>
            </a:r>
            <a:r>
              <a:rPr lang="en-US" sz="2000"/>
              <a:t>new policies be introduced with the launch of DeiC </a:t>
            </a:r>
            <a:r>
              <a:rPr lang="en-US" sz="2000" smtClean="0"/>
              <a:t>Dataverse or other infrastructure?</a:t>
            </a:r>
            <a:endParaRPr lang="en-US" sz="2000"/>
          </a:p>
          <a:p>
            <a:endParaRPr lang="da-DK" sz="2000" smtClean="0"/>
          </a:p>
          <a:p>
            <a:r>
              <a:rPr lang="da-DK" sz="2000"/>
              <a:t>Clarify how PIDs can be used to support access to and reuse of research data</a:t>
            </a:r>
            <a:r>
              <a:rPr lang="da-DK" sz="2000" smtClean="0"/>
              <a:t>.</a:t>
            </a:r>
            <a:endParaRPr lang="da-DK" sz="2000"/>
          </a:p>
        </p:txBody>
      </p:sp>
      <p:sp>
        <p:nvSpPr>
          <p:cNvPr id="6" name="Rektangel 5"/>
          <p:cNvSpPr/>
          <p:nvPr/>
        </p:nvSpPr>
        <p:spPr>
          <a:xfrm>
            <a:off x="6463684" y="335254"/>
            <a:ext cx="50116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2800">
                <a:solidFill>
                  <a:schemeClr val="accent5">
                    <a:lumMod val="50000"/>
                  </a:schemeClr>
                </a:solidFill>
              </a:rPr>
              <a:t>Workplan for </a:t>
            </a:r>
            <a:r>
              <a:rPr lang="da-DK" sz="2800" smtClean="0">
                <a:solidFill>
                  <a:schemeClr val="accent5">
                    <a:lumMod val="50000"/>
                  </a:schemeClr>
                </a:solidFill>
              </a:rPr>
              <a:t>2025 – focus area 3</a:t>
            </a:r>
            <a:endParaRPr lang="da-DK" sz="280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69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10AEE4A4263B049BC7D336A70AA059B" ma:contentTypeVersion="15" ma:contentTypeDescription="Opret et nyt dokument." ma:contentTypeScope="" ma:versionID="4b6056c0f9802a7f423eab43d11564cf">
  <xsd:schema xmlns:xsd="http://www.w3.org/2001/XMLSchema" xmlns:xs="http://www.w3.org/2001/XMLSchema" xmlns:p="http://schemas.microsoft.com/office/2006/metadata/properties" xmlns:ns2="42c72ecc-fec4-49a1-876e-f8dbf0f8e8b2" xmlns:ns3="63ca3341-319e-44e9-a9ee-fdf69a180326" targetNamespace="http://schemas.microsoft.com/office/2006/metadata/properties" ma:root="true" ma:fieldsID="316c0b122e649b47db851a8095189f0f" ns2:_="" ns3:_="">
    <xsd:import namespace="42c72ecc-fec4-49a1-876e-f8dbf0f8e8b2"/>
    <xsd:import namespace="63ca3341-319e-44e9-a9ee-fdf69a1803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c72ecc-fec4-49a1-876e-f8dbf0f8e8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b2102423-6c9a-45d0-aa71-0069027da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ca3341-319e-44e9-a9ee-fdf69a18032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431c30c-6bb7-433d-887b-3fd3ec46ad22}" ma:internalName="TaxCatchAll" ma:showField="CatchAllData" ma:web="63ca3341-319e-44e9-a9ee-fdf69a1803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ca3341-319e-44e9-a9ee-fdf69a180326" xsi:nil="true"/>
    <lcf76f155ced4ddcb4097134ff3c332f xmlns="42c72ecc-fec4-49a1-876e-f8dbf0f8e8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92396FC-77AF-4EB2-8648-DC73EEB853FA}"/>
</file>

<file path=customXml/itemProps2.xml><?xml version="1.0" encoding="utf-8"?>
<ds:datastoreItem xmlns:ds="http://schemas.openxmlformats.org/officeDocument/2006/customXml" ds:itemID="{9E8FF6A6-3853-4048-96E0-C1999BECC253}"/>
</file>

<file path=customXml/itemProps3.xml><?xml version="1.0" encoding="utf-8"?>
<ds:datastoreItem xmlns:ds="http://schemas.openxmlformats.org/officeDocument/2006/customXml" ds:itemID="{04055C9F-32D6-4A37-BC13-AB85E65973E2}"/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448</Words>
  <Application>Microsoft Office PowerPoint</Application>
  <PresentationFormat>Widescreen</PresentationFormat>
  <Paragraphs>62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Office-tema</vt:lpstr>
      <vt:lpstr>PID policies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Statens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Kirsten Krogh Kruuse</dc:creator>
  <cp:lastModifiedBy>Anna Mette Morthorst</cp:lastModifiedBy>
  <cp:revision>6</cp:revision>
  <dcterms:created xsi:type="dcterms:W3CDTF">2025-06-17T06:59:30Z</dcterms:created>
  <dcterms:modified xsi:type="dcterms:W3CDTF">2025-07-01T11:31:46Z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0x010100810AEE4A4263B049BC7D336A70AA059B</vt:lpwstr>
  </property>
</Properties>
</file>